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6" r:id="rId4"/>
    <p:sldId id="268" r:id="rId5"/>
    <p:sldId id="269" r:id="rId6"/>
    <p:sldId id="287" r:id="rId7"/>
    <p:sldId id="293" r:id="rId8"/>
    <p:sldId id="267" r:id="rId9"/>
    <p:sldId id="270" r:id="rId10"/>
    <p:sldId id="290" r:id="rId11"/>
    <p:sldId id="295" r:id="rId12"/>
    <p:sldId id="272" r:id="rId13"/>
    <p:sldId id="273" r:id="rId14"/>
    <p:sldId id="274" r:id="rId15"/>
    <p:sldId id="275" r:id="rId16"/>
    <p:sldId id="288" r:id="rId17"/>
    <p:sldId id="297" r:id="rId18"/>
    <p:sldId id="276" r:id="rId19"/>
    <p:sldId id="277" r:id="rId20"/>
    <p:sldId id="278" r:id="rId21"/>
    <p:sldId id="279" r:id="rId22"/>
    <p:sldId id="280" r:id="rId23"/>
    <p:sldId id="298" r:id="rId24"/>
    <p:sldId id="271" r:id="rId25"/>
    <p:sldId id="282" r:id="rId26"/>
    <p:sldId id="284" r:id="rId27"/>
    <p:sldId id="285" r:id="rId28"/>
    <p:sldId id="286" r:id="rId29"/>
    <p:sldId id="289" r:id="rId30"/>
    <p:sldId id="291" r:id="rId31"/>
    <p:sldId id="259" r:id="rId32"/>
    <p:sldId id="260" r:id="rId33"/>
    <p:sldId id="266" r:id="rId34"/>
    <p:sldId id="264"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02AB6-C5EF-A743-921A-B85343C2AAE0}" v="1" dt="2023-06-27T16:01: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6" autoAdjust="0"/>
    <p:restoredTop sz="94660"/>
  </p:normalViewPr>
  <p:slideViewPr>
    <p:cSldViewPr snapToGrid="0">
      <p:cViewPr varScale="1">
        <p:scale>
          <a:sx n="124" d="100"/>
          <a:sy n="124" d="100"/>
        </p:scale>
        <p:origin x="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4/22/25</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4/22/25</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1524000" y="1122363"/>
            <a:ext cx="9144000" cy="4045538"/>
          </a:xfrm>
        </p:spPr>
        <p:txBody>
          <a:bodyPr>
            <a:normAutofit fontScale="90000"/>
          </a:bodyPr>
          <a:lstStyle/>
          <a:p>
            <a:br>
              <a:rPr lang="en-US" dirty="0"/>
            </a:br>
            <a:br>
              <a:rPr lang="en-US" dirty="0"/>
            </a:br>
            <a:br>
              <a:rPr lang="en-US" dirty="0"/>
            </a:br>
            <a:r>
              <a:rPr lang="en-US" dirty="0"/>
              <a:t>Smart Home Simulation with Arduino and </a:t>
            </a:r>
            <a:r>
              <a:rPr lang="en-US" dirty="0" err="1"/>
              <a:t>Tinkercad</a:t>
            </a:r>
            <a:br>
              <a:rPr lang="en-US" dirty="0"/>
            </a:br>
            <a:br>
              <a:rPr lang="en-US" dirty="0"/>
            </a:br>
            <a:endParaRPr lang="en-US"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dirty="0"/>
              <a:t>CEIS101 Final Course Project</a:t>
            </a:r>
          </a:p>
          <a:p>
            <a:r>
              <a:rPr lang="en-US" dirty="0"/>
              <a:t> April 2025 / CEIS101</a:t>
            </a:r>
          </a:p>
          <a:p>
            <a:r>
              <a:rPr lang="en-US" b="1" dirty="0">
                <a:solidFill>
                  <a:srgbClr val="FF0000"/>
                </a:solidFill>
              </a:rPr>
              <a:t>Timothy Wheels</a:t>
            </a:r>
          </a:p>
          <a:p>
            <a:r>
              <a:rPr lang="en-US" dirty="0"/>
              <a:t>Prof. </a:t>
            </a:r>
            <a:r>
              <a:rPr lang="en-US" b="1" dirty="0">
                <a:solidFill>
                  <a:srgbClr val="FF0000"/>
                </a:solidFill>
              </a:rPr>
              <a:t>John Lambrou</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796827-F984-8301-072A-26F7D4BECFC2}"/>
              </a:ext>
            </a:extLst>
          </p:cNvPr>
          <p:cNvSpPr txBox="1"/>
          <p:nvPr/>
        </p:nvSpPr>
        <p:spPr>
          <a:xfrm>
            <a:off x="904126" y="1315092"/>
            <a:ext cx="10263883" cy="3693319"/>
          </a:xfrm>
          <a:prstGeom prst="rect">
            <a:avLst/>
          </a:prstGeom>
          <a:noFill/>
        </p:spPr>
        <p:txBody>
          <a:bodyPr wrap="square" rtlCol="0">
            <a:spAutoFit/>
          </a:bodyPr>
          <a:lstStyle/>
          <a:p>
            <a:pPr>
              <a:buNone/>
            </a:pPr>
            <a:r>
              <a:rPr lang="en-US" dirty="0"/>
              <a:t>The objective of this activity was to design and prototype a smart home automation and security system using Arduino components and </a:t>
            </a:r>
            <a:r>
              <a:rPr lang="en-US" dirty="0" err="1"/>
              <a:t>Tinkercad’s</a:t>
            </a:r>
            <a:r>
              <a:rPr lang="en-US" dirty="0"/>
              <a:t> virtual emulator. The system incorporated multiple sensors and outputs to simulate real-world home monitoring features. These included a door sensor to detect open/closed status, a distance sensor to monitor for potential intruders, and a light sensor to automate lighting when dark. Optional components like water level and temperature/humidity sensors could be added to enhance the system’s responsiveness to environmental conditions.</a:t>
            </a:r>
          </a:p>
          <a:p>
            <a:pPr>
              <a:buNone/>
            </a:pPr>
            <a:br>
              <a:rPr lang="en-US" dirty="0"/>
            </a:br>
            <a:endParaRPr lang="en-US" dirty="0"/>
          </a:p>
          <a:p>
            <a:r>
              <a:rPr lang="en-US" dirty="0"/>
              <a:t>In Module 3 specifically, the focus was on building circuits with LEDs and learning how to control them through programming. This included initializing and using the Arduino’s Serial Monitor to display messages and system statuses. Through this exercise, I became more familiar with key hardware components, practiced digital output control, and developed foundational skills for integrating interactive elements into the broader smart home system.</a:t>
            </a:r>
          </a:p>
        </p:txBody>
      </p:sp>
    </p:spTree>
    <p:extLst>
      <p:ext uri="{BB962C8B-B14F-4D97-AF65-F5344CB8AC3E}">
        <p14:creationId xmlns:p14="http://schemas.microsoft.com/office/powerpoint/2010/main" val="220977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389625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B6A38203-C514-4E48-02C6-9BEDAAF841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366956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6B11E72E-EF20-BA36-1013-71B08C3A0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66059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computer screen shot of a circuit board&#10;&#10;AI-generated content may be incorrect.">
            <a:extLst>
              <a:ext uri="{FF2B5EF4-FFF2-40B4-BE49-F238E27FC236}">
                <a16:creationId xmlns:a16="http://schemas.microsoft.com/office/drawing/2014/main" id="{BA11293F-1554-2603-5D3A-5616CE98D3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197093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6" name="Picture 5" descr="A computer screen shot of a circuit board&#10;&#10;AI-generated content may be incorrect.">
            <a:extLst>
              <a:ext uri="{FF2B5EF4-FFF2-40B4-BE49-F238E27FC236}">
                <a16:creationId xmlns:a16="http://schemas.microsoft.com/office/drawing/2014/main" id="{A89AA839-1A47-FD2B-50DB-9C82EDDF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729984"/>
            <a:ext cx="7772400" cy="4446979"/>
          </a:xfrm>
          <a:prstGeom prst="rect">
            <a:avLst/>
          </a:prstGeom>
        </p:spPr>
      </p:pic>
    </p:spTree>
    <p:extLst>
      <p:ext uri="{BB962C8B-B14F-4D97-AF65-F5344CB8AC3E}">
        <p14:creationId xmlns:p14="http://schemas.microsoft.com/office/powerpoint/2010/main" val="318715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B5CF7-9C58-F650-0B37-887C8449CD58}"/>
              </a:ext>
            </a:extLst>
          </p:cNvPr>
          <p:cNvSpPr txBox="1"/>
          <p:nvPr/>
        </p:nvSpPr>
        <p:spPr>
          <a:xfrm>
            <a:off x="544530" y="1726058"/>
            <a:ext cx="10685124" cy="4222679"/>
          </a:xfrm>
          <a:prstGeom prst="rect">
            <a:avLst/>
          </a:prstGeom>
          <a:noFill/>
        </p:spPr>
        <p:txBody>
          <a:bodyPr wrap="square" rtlCol="0">
            <a:spAutoFit/>
          </a:bodyPr>
          <a:lstStyle/>
          <a:p>
            <a:pPr>
              <a:buNone/>
            </a:pPr>
            <a:r>
              <a:rPr lang="en-US" dirty="0"/>
              <a:t>The objective of this activity was to simulate a basic smart home door monitoring system using </a:t>
            </a:r>
            <a:r>
              <a:rPr lang="en-US" dirty="0" err="1"/>
              <a:t>Tinkercad</a:t>
            </a:r>
            <a:r>
              <a:rPr lang="en-US" dirty="0"/>
              <a:t> and an Arduino board. The project involved setting up a virtual circuit to visually represent the status of a door using LEDs. A </a:t>
            </a:r>
            <a:r>
              <a:rPr lang="en-US" b="1" dirty="0"/>
              <a:t>green LED</a:t>
            </a:r>
            <a:r>
              <a:rPr lang="en-US" dirty="0"/>
              <a:t> indicated the door was closed, while </a:t>
            </a:r>
            <a:r>
              <a:rPr lang="en-US" b="1" dirty="0"/>
              <a:t>red and yellow LEDs</a:t>
            </a:r>
            <a:r>
              <a:rPr lang="en-US" dirty="0"/>
              <a:t> activated when the door was open.</a:t>
            </a:r>
          </a:p>
          <a:p>
            <a:pPr>
              <a:buNone/>
            </a:pPr>
            <a:br>
              <a:rPr lang="en-US" dirty="0"/>
            </a:br>
            <a:endParaRPr lang="en-US" dirty="0"/>
          </a:p>
          <a:p>
            <a:pPr>
              <a:buNone/>
            </a:pPr>
            <a:r>
              <a:rPr lang="en-US" dirty="0"/>
              <a:t>I built two versions of the circuit: one showing the green LED lit (door closed), and one showing the red and yellow LEDs lit (door open). I uploaded and tested a custom Arduino sketch using the Arduino IDE, which included personalized messages displayed through the </a:t>
            </a:r>
            <a:r>
              <a:rPr lang="en-US" b="1" dirty="0"/>
              <a:t>Serial Monitor</a:t>
            </a:r>
            <a:r>
              <a:rPr lang="en-US" dirty="0"/>
              <a:t>. This ensured the code was working as intended and helped simulate real-time system feedback. Screenshots were captured at each step, including the working circuit states, Arduino code with my name displayed, and the Serial Monitor output showing status messages with my name.</a:t>
            </a:r>
          </a:p>
          <a:p>
            <a:pPr>
              <a:buNone/>
            </a:pPr>
            <a:br>
              <a:rPr lang="en-US" dirty="0"/>
            </a:br>
            <a:endParaRPr lang="en-US" dirty="0"/>
          </a:p>
          <a:p>
            <a:r>
              <a:rPr lang="en-US" dirty="0"/>
              <a:t>This exercise reinforced my understanding of digital outputs, condition-based programming, and using the Serial Monitor for system communication—key foundational skills in embedded systems and home automation.</a:t>
            </a:r>
          </a:p>
        </p:txBody>
      </p:sp>
    </p:spTree>
    <p:extLst>
      <p:ext uri="{BB962C8B-B14F-4D97-AF65-F5344CB8AC3E}">
        <p14:creationId xmlns:p14="http://schemas.microsoft.com/office/powerpoint/2010/main" val="369345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310465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9" name="Content Placeholder 8" descr="A computer screen shot of a circuit board&#10;&#10;AI-generated content may be incorrect.">
            <a:extLst>
              <a:ext uri="{FF2B5EF4-FFF2-40B4-BE49-F238E27FC236}">
                <a16:creationId xmlns:a16="http://schemas.microsoft.com/office/drawing/2014/main" id="{CA99E0EE-4D98-FFEC-3A2B-5A4A2D3B2D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238492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566BABE6-5F69-4373-07CE-B61D4A093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31943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p:txBody>
          <a:bodyPr>
            <a:normAutofit fontScale="92500" lnSpcReduction="10000"/>
          </a:bodyPr>
          <a:lstStyle/>
          <a:p>
            <a:pPr marL="0" indent="0">
              <a:buNone/>
            </a:pPr>
            <a:r>
              <a:rPr lang="en-US" dirty="0"/>
              <a:t>This Arduino-based project was designed to simulate a smart home automation and security system using </a:t>
            </a:r>
            <a:r>
              <a:rPr lang="en-US" dirty="0" err="1"/>
              <a:t>Tinkercad’s</a:t>
            </a:r>
            <a:r>
              <a:rPr lang="en-US" dirty="0"/>
              <a:t> virtual emulator. The system included a combination of sensors and LED indicators to monitor conditions such as door status, proximity to intruders, and ambient lighting. Through this simulation, I was able to explore how real-world smart devices operate in response to environmental changes.</a:t>
            </a:r>
          </a:p>
          <a:p>
            <a:pPr marL="0" indent="0">
              <a:buNone/>
            </a:pPr>
            <a:r>
              <a:rPr lang="en-US" dirty="0"/>
              <a:t>The main objective was to build and program a virtual prototype that demonstrates core smart home functions. These functions include detecting whether a door is open or closed, using a distance sensor to monitor for intruders, and automating lights based on brightness levels. Additional features such as flood detection and environmental monitoring were also explored.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computer screen shot of a circuit board&#10;&#10;AI-generated content may be incorrect.">
            <a:extLst>
              <a:ext uri="{FF2B5EF4-FFF2-40B4-BE49-F238E27FC236}">
                <a16:creationId xmlns:a16="http://schemas.microsoft.com/office/drawing/2014/main" id="{05C12C58-2C2E-E9C5-D300-D8C7B48911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260686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descr="A screenshot of a computer&#10;&#10;AI-generated content may be incorrect.">
            <a:extLst>
              <a:ext uri="{FF2B5EF4-FFF2-40B4-BE49-F238E27FC236}">
                <a16:creationId xmlns:a16="http://schemas.microsoft.com/office/drawing/2014/main" id="{A952807A-4BBE-10B9-0E25-1052A90260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113475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Plot of data (graph from Excel)</a:t>
            </a:r>
          </a:p>
        </p:txBody>
      </p:sp>
      <p:pic>
        <p:nvPicPr>
          <p:cNvPr id="5" name="Content Placeholder 4">
            <a:extLst>
              <a:ext uri="{FF2B5EF4-FFF2-40B4-BE49-F238E27FC236}">
                <a16:creationId xmlns:a16="http://schemas.microsoft.com/office/drawing/2014/main" id="{921D013F-99B6-1A88-29ED-72FA62D81409}"/>
              </a:ext>
            </a:extLst>
          </p:cNvPr>
          <p:cNvPicPr>
            <a:picLocks noGrp="1" noChangeAspect="1"/>
          </p:cNvPicPr>
          <p:nvPr>
            <p:ph idx="1"/>
          </p:nvPr>
        </p:nvPicPr>
        <p:blipFill>
          <a:blip r:embed="rId2"/>
          <a:stretch>
            <a:fillRect/>
          </a:stretch>
        </p:blipFill>
        <p:spPr>
          <a:xfrm>
            <a:off x="4414801" y="1825625"/>
            <a:ext cx="3362397" cy="4351338"/>
          </a:xfrm>
        </p:spPr>
      </p:pic>
    </p:spTree>
    <p:extLst>
      <p:ext uri="{BB962C8B-B14F-4D97-AF65-F5344CB8AC3E}">
        <p14:creationId xmlns:p14="http://schemas.microsoft.com/office/powerpoint/2010/main" val="411733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309302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F566D-2245-D8E8-FDBB-8A58338784C0}"/>
              </a:ext>
            </a:extLst>
          </p:cNvPr>
          <p:cNvSpPr txBox="1"/>
          <p:nvPr/>
        </p:nvSpPr>
        <p:spPr>
          <a:xfrm>
            <a:off x="863029" y="934948"/>
            <a:ext cx="10233061" cy="5632311"/>
          </a:xfrm>
          <a:prstGeom prst="rect">
            <a:avLst/>
          </a:prstGeom>
          <a:noFill/>
        </p:spPr>
        <p:txBody>
          <a:bodyPr wrap="square" rtlCol="0">
            <a:spAutoFit/>
          </a:bodyPr>
          <a:lstStyle/>
          <a:p>
            <a:pPr>
              <a:buNone/>
            </a:pPr>
            <a:r>
              <a:rPr lang="en-US" dirty="0"/>
              <a:t>The objective of this activity was to build and program an Arduino-based system that uses a distance sensor to trigger different LED indicators depending on object proximity. Using </a:t>
            </a:r>
            <a:r>
              <a:rPr lang="en-US" dirty="0" err="1"/>
              <a:t>Tinkercad’s</a:t>
            </a:r>
            <a:r>
              <a:rPr lang="en-US" dirty="0"/>
              <a:t> virtual environment, I created a circuit that included an </a:t>
            </a:r>
            <a:r>
              <a:rPr lang="en-US" b="1" dirty="0"/>
              <a:t>ultrasonic distance sensor</a:t>
            </a:r>
            <a:r>
              <a:rPr lang="en-US" dirty="0"/>
              <a:t> and three LEDs—</a:t>
            </a:r>
            <a:r>
              <a:rPr lang="en-US" b="1" dirty="0"/>
              <a:t>green</a:t>
            </a:r>
            <a:r>
              <a:rPr lang="en-US" dirty="0"/>
              <a:t>, </a:t>
            </a:r>
            <a:r>
              <a:rPr lang="en-US" b="1" dirty="0"/>
              <a:t>yellow</a:t>
            </a:r>
            <a:r>
              <a:rPr lang="en-US" dirty="0"/>
              <a:t>, and </a:t>
            </a:r>
            <a:r>
              <a:rPr lang="en-US" b="1" dirty="0"/>
              <a:t>red</a:t>
            </a:r>
            <a:r>
              <a:rPr lang="en-US" dirty="0"/>
              <a:t>—to represent different distance thresholds.</a:t>
            </a:r>
          </a:p>
          <a:p>
            <a:pPr>
              <a:buNone/>
            </a:pPr>
            <a:br>
              <a:rPr lang="en-US" dirty="0"/>
            </a:br>
            <a:endParaRPr lang="en-US" dirty="0"/>
          </a:p>
          <a:p>
            <a:pPr>
              <a:buNone/>
            </a:pPr>
            <a:r>
              <a:rPr lang="en-US" dirty="0"/>
              <a:t>As part of the simulation:</a:t>
            </a:r>
          </a:p>
          <a:p>
            <a:pPr>
              <a:buFont typeface="Arial" panose="020B0604020202020204" pitchFamily="34" charset="0"/>
              <a:buChar char="•"/>
            </a:pPr>
            <a:r>
              <a:rPr lang="en-US" dirty="0"/>
              <a:t>The </a:t>
            </a:r>
            <a:r>
              <a:rPr lang="en-US" b="1" dirty="0"/>
              <a:t>green LED</a:t>
            </a:r>
            <a:r>
              <a:rPr lang="en-US" dirty="0"/>
              <a:t> illuminated when the object was at a safe distance,</a:t>
            </a:r>
          </a:p>
          <a:p>
            <a:pPr>
              <a:buFont typeface="Arial" panose="020B0604020202020204" pitchFamily="34" charset="0"/>
              <a:buChar char="•"/>
            </a:pPr>
            <a:r>
              <a:rPr lang="en-US" dirty="0"/>
              <a:t>The </a:t>
            </a:r>
            <a:r>
              <a:rPr lang="en-US" b="1" dirty="0"/>
              <a:t>yellow LED</a:t>
            </a:r>
            <a:r>
              <a:rPr lang="en-US" dirty="0"/>
              <a:t> activated at a moderate range,</a:t>
            </a:r>
          </a:p>
          <a:p>
            <a:pPr>
              <a:buFont typeface="Arial" panose="020B0604020202020204" pitchFamily="34" charset="0"/>
              <a:buChar char="•"/>
            </a:pPr>
            <a:r>
              <a:rPr lang="en-US" dirty="0"/>
              <a:t>The </a:t>
            </a:r>
            <a:r>
              <a:rPr lang="en-US" b="1" dirty="0"/>
              <a:t>red LED</a:t>
            </a:r>
            <a:r>
              <a:rPr lang="en-US" dirty="0"/>
              <a:t> turned on when the object was too close.</a:t>
            </a:r>
          </a:p>
          <a:p>
            <a:pPr>
              <a:buNone/>
            </a:pPr>
            <a:br>
              <a:rPr lang="en-US" dirty="0"/>
            </a:br>
            <a:endParaRPr lang="en-US" dirty="0"/>
          </a:p>
          <a:p>
            <a:pPr>
              <a:buNone/>
            </a:pPr>
            <a:r>
              <a:rPr lang="en-US" dirty="0"/>
              <a:t>I uploaded a custom Arduino sketch that controlled the LED behavior based on real-time distance data, with my name included in the code for identification. The system was then analyzed by collecting distance readings from the Serial Monitor and exporting the data to Excel. From this dataset, I created a </a:t>
            </a:r>
            <a:r>
              <a:rPr lang="en-US" b="1" dirty="0"/>
              <a:t>plot to visualize the sensor readings over time</a:t>
            </a:r>
            <a:r>
              <a:rPr lang="en-US" dirty="0"/>
              <a:t>, providing insight into how the LEDs responded to varying distances.</a:t>
            </a:r>
          </a:p>
          <a:p>
            <a:pPr>
              <a:buNone/>
            </a:pPr>
            <a:br>
              <a:rPr lang="en-US" dirty="0"/>
            </a:br>
            <a:endParaRPr lang="en-US" dirty="0"/>
          </a:p>
          <a:p>
            <a:r>
              <a:rPr lang="en-US" dirty="0"/>
              <a:t>This activity helped reinforce conditional logic, sensor integration, serial communication, and basic data analysis—all key skills in developing interactive embedded systems.</a:t>
            </a:r>
          </a:p>
        </p:txBody>
      </p:sp>
    </p:spTree>
    <p:extLst>
      <p:ext uri="{BB962C8B-B14F-4D97-AF65-F5344CB8AC3E}">
        <p14:creationId xmlns:p14="http://schemas.microsoft.com/office/powerpoint/2010/main" val="251531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off (picture)</a:t>
            </a:r>
          </a:p>
        </p:txBody>
      </p:sp>
      <p:pic>
        <p:nvPicPr>
          <p:cNvPr id="9" name="Content Placeholder 8" descr="A screenshot of a computer&#10;&#10;AI-generated content may be incorrect.">
            <a:extLst>
              <a:ext uri="{FF2B5EF4-FFF2-40B4-BE49-F238E27FC236}">
                <a16:creationId xmlns:a16="http://schemas.microsoft.com/office/drawing/2014/main" id="{4A35C340-489D-60DB-3AE8-D1895C705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52331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automated LED on (picture)</a:t>
            </a:r>
          </a:p>
        </p:txBody>
      </p:sp>
      <p:pic>
        <p:nvPicPr>
          <p:cNvPr id="9" name="Content Placeholder 8" descr="A screenshot of a computer&#10;&#10;AI-generated content may be incorrect.">
            <a:extLst>
              <a:ext uri="{FF2B5EF4-FFF2-40B4-BE49-F238E27FC236}">
                <a16:creationId xmlns:a16="http://schemas.microsoft.com/office/drawing/2014/main" id="{3807C74C-9741-961A-15E7-74822626A4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1162184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6" name="Content Placeholder 5" descr="A computer screen shot of a computer&#10;&#10;AI-generated content may be incorrect.">
            <a:extLst>
              <a:ext uri="{FF2B5EF4-FFF2-40B4-BE49-F238E27FC236}">
                <a16:creationId xmlns:a16="http://schemas.microsoft.com/office/drawing/2014/main" id="{B82D1193-A165-2947-FA18-06356A4B5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
        <p:nvSpPr>
          <p:cNvPr id="4" name="Content Placeholder 2">
            <a:extLst>
              <a:ext uri="{FF2B5EF4-FFF2-40B4-BE49-F238E27FC236}">
                <a16:creationId xmlns:a16="http://schemas.microsoft.com/office/drawing/2014/main" id="{5CE06BC1-B918-E02F-5BFC-31E08A971F56}"/>
              </a:ext>
            </a:extLst>
          </p:cNvPr>
          <p:cNvSpPr txBox="1">
            <a:spLocks/>
          </p:cNvSpPr>
          <p:nvPr/>
        </p:nvSpPr>
        <p:spPr>
          <a:xfrm>
            <a:off x="-7662862" y="30257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9824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9" name="Content Placeholder 8" descr="A screenshot of a computer program&#10;&#10;AI-generated content may be incorrect.">
            <a:extLst>
              <a:ext uri="{FF2B5EF4-FFF2-40B4-BE49-F238E27FC236}">
                <a16:creationId xmlns:a16="http://schemas.microsoft.com/office/drawing/2014/main" id="{599522F0-7020-455D-B22A-F8A4C2421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p:spPr>
      </p:pic>
    </p:spTree>
    <p:extLst>
      <p:ext uri="{BB962C8B-B14F-4D97-AF65-F5344CB8AC3E}">
        <p14:creationId xmlns:p14="http://schemas.microsoft.com/office/powerpoint/2010/main" val="400967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3C53A-A129-7110-E950-33ED799C5AFF}"/>
              </a:ext>
            </a:extLst>
          </p:cNvPr>
          <p:cNvSpPr txBox="1"/>
          <p:nvPr/>
        </p:nvSpPr>
        <p:spPr>
          <a:xfrm>
            <a:off x="308225" y="565079"/>
            <a:ext cx="11352944" cy="5691883"/>
          </a:xfrm>
          <a:prstGeom prst="rect">
            <a:avLst/>
          </a:prstGeom>
          <a:noFill/>
        </p:spPr>
        <p:txBody>
          <a:bodyPr wrap="square" rtlCol="0">
            <a:spAutoFit/>
          </a:bodyPr>
          <a:lstStyle/>
          <a:p>
            <a:pPr>
              <a:buNone/>
            </a:pPr>
            <a:r>
              <a:rPr lang="en-US" dirty="0"/>
              <a:t>The objective of this activity was to build and program an Arduino-based system that uses a distance sensor to trigger different LED indicators depending on object proximity. Using </a:t>
            </a:r>
            <a:r>
              <a:rPr lang="en-US" dirty="0" err="1"/>
              <a:t>Tinkercad’s</a:t>
            </a:r>
            <a:r>
              <a:rPr lang="en-US" dirty="0"/>
              <a:t> virtual environment, I created a circuit that included an </a:t>
            </a:r>
            <a:r>
              <a:rPr lang="en-US" b="1" dirty="0"/>
              <a:t>ultrasonic distance sensor</a:t>
            </a:r>
            <a:r>
              <a:rPr lang="en-US" dirty="0"/>
              <a:t> and three LEDs—</a:t>
            </a:r>
            <a:r>
              <a:rPr lang="en-US" b="1" dirty="0"/>
              <a:t>green</a:t>
            </a:r>
            <a:r>
              <a:rPr lang="en-US" dirty="0"/>
              <a:t>, </a:t>
            </a:r>
            <a:r>
              <a:rPr lang="en-US" b="1" dirty="0"/>
              <a:t>yellow</a:t>
            </a:r>
            <a:r>
              <a:rPr lang="en-US" dirty="0"/>
              <a:t>, and </a:t>
            </a:r>
            <a:r>
              <a:rPr lang="en-US" b="1" dirty="0"/>
              <a:t>red</a:t>
            </a:r>
            <a:r>
              <a:rPr lang="en-US" dirty="0"/>
              <a:t>—to represent different distance thresholds.</a:t>
            </a:r>
          </a:p>
          <a:p>
            <a:pPr>
              <a:buNone/>
            </a:pPr>
            <a:br>
              <a:rPr lang="en-US" dirty="0"/>
            </a:br>
            <a:endParaRPr lang="en-US" dirty="0"/>
          </a:p>
          <a:p>
            <a:pPr>
              <a:buNone/>
            </a:pPr>
            <a:r>
              <a:rPr lang="en-US" dirty="0"/>
              <a:t>As part of the simulation:</a:t>
            </a:r>
          </a:p>
          <a:p>
            <a:pPr>
              <a:buFont typeface="Arial" panose="020B0604020202020204" pitchFamily="34" charset="0"/>
              <a:buChar char="•"/>
            </a:pPr>
            <a:r>
              <a:rPr lang="en-US" dirty="0"/>
              <a:t>The </a:t>
            </a:r>
            <a:r>
              <a:rPr lang="en-US" b="1" dirty="0"/>
              <a:t>green LED</a:t>
            </a:r>
            <a:r>
              <a:rPr lang="en-US" dirty="0"/>
              <a:t> illuminated when the object was at a safe distance,</a:t>
            </a:r>
          </a:p>
          <a:p>
            <a:pPr>
              <a:buFont typeface="Arial" panose="020B0604020202020204" pitchFamily="34" charset="0"/>
              <a:buChar char="•"/>
            </a:pPr>
            <a:r>
              <a:rPr lang="en-US" dirty="0"/>
              <a:t>The </a:t>
            </a:r>
            <a:r>
              <a:rPr lang="en-US" b="1" dirty="0"/>
              <a:t>yellow LED</a:t>
            </a:r>
            <a:r>
              <a:rPr lang="en-US" dirty="0"/>
              <a:t> activated at a moderate range,</a:t>
            </a:r>
          </a:p>
          <a:p>
            <a:pPr>
              <a:buFont typeface="Arial" panose="020B0604020202020204" pitchFamily="34" charset="0"/>
              <a:buChar char="•"/>
            </a:pPr>
            <a:r>
              <a:rPr lang="en-US" dirty="0"/>
              <a:t>The </a:t>
            </a:r>
            <a:r>
              <a:rPr lang="en-US" b="1" dirty="0"/>
              <a:t>red LED</a:t>
            </a:r>
            <a:r>
              <a:rPr lang="en-US" dirty="0"/>
              <a:t> turned on when the object was too close.</a:t>
            </a:r>
          </a:p>
          <a:p>
            <a:pPr>
              <a:buNone/>
            </a:pPr>
            <a:br>
              <a:rPr lang="en-US" dirty="0"/>
            </a:br>
            <a:endParaRPr lang="en-US" dirty="0"/>
          </a:p>
          <a:p>
            <a:pPr>
              <a:buNone/>
            </a:pPr>
            <a:r>
              <a:rPr lang="en-US" dirty="0"/>
              <a:t>I uploaded a custom Arduino sketch that controlled the LED behavior based on real-time distance data, with my name included in the code for identification. The system was then analyzed by collecting distance readings from the Serial Monitor and exporting the data to Excel. From this dataset, I created a </a:t>
            </a:r>
            <a:r>
              <a:rPr lang="en-US" b="1" dirty="0"/>
              <a:t>plot to visualize the sensor readings over time</a:t>
            </a:r>
            <a:r>
              <a:rPr lang="en-US" dirty="0"/>
              <a:t>, providing insight into how the LEDs responded to varying distances.</a:t>
            </a:r>
          </a:p>
          <a:p>
            <a:pPr>
              <a:buNone/>
            </a:pPr>
            <a:br>
              <a:rPr lang="en-US" dirty="0"/>
            </a:br>
            <a:endParaRPr lang="en-US" dirty="0"/>
          </a:p>
          <a:p>
            <a:r>
              <a:rPr lang="en-US" dirty="0"/>
              <a:t>This activity helped reinforce conditional logic, sensor integration, serial communication, and basic data analysis—all key skills in developing interactive embedded systems.</a:t>
            </a:r>
          </a:p>
        </p:txBody>
      </p:sp>
    </p:spTree>
    <p:extLst>
      <p:ext uri="{BB962C8B-B14F-4D97-AF65-F5344CB8AC3E}">
        <p14:creationId xmlns:p14="http://schemas.microsoft.com/office/powerpoint/2010/main" val="240000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Circuit Simulation in </a:t>
            </a:r>
            <a:r>
              <a:rPr lang="en-US" dirty="0" err="1"/>
              <a:t>Tinkercad</a:t>
            </a:r>
            <a:r>
              <a:rPr lang="en-US" dirty="0"/>
              <a:t> </a:t>
            </a:r>
          </a:p>
        </p:txBody>
      </p:sp>
    </p:spTree>
    <p:extLst>
      <p:ext uri="{BB962C8B-B14F-4D97-AF65-F5344CB8AC3E}">
        <p14:creationId xmlns:p14="http://schemas.microsoft.com/office/powerpoint/2010/main" val="73752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0F2AD2-71E3-06B2-7196-C6319F6B69BB}"/>
              </a:ext>
            </a:extLst>
          </p:cNvPr>
          <p:cNvSpPr txBox="1"/>
          <p:nvPr/>
        </p:nvSpPr>
        <p:spPr>
          <a:xfrm>
            <a:off x="606175" y="1068781"/>
            <a:ext cx="10664576" cy="5355312"/>
          </a:xfrm>
          <a:prstGeom prst="rect">
            <a:avLst/>
          </a:prstGeom>
          <a:noFill/>
        </p:spPr>
        <p:txBody>
          <a:bodyPr wrap="square">
            <a:spAutoFit/>
          </a:bodyPr>
          <a:lstStyle/>
          <a:p>
            <a:r>
              <a:rPr lang="en-US" dirty="0"/>
              <a:t>References Page</a:t>
            </a:r>
          </a:p>
          <a:p>
            <a:pPr>
              <a:buNone/>
            </a:pPr>
            <a:r>
              <a:rPr lang="en-US" dirty="0"/>
              <a:t>Autodesk. (n.d.). </a:t>
            </a:r>
            <a:r>
              <a:rPr lang="en-US" i="1" dirty="0" err="1"/>
              <a:t>Tinkercad</a:t>
            </a:r>
            <a:r>
              <a:rPr lang="en-US" i="1" dirty="0"/>
              <a:t> Circuits: Learn and simulate Arduino projects online</a:t>
            </a:r>
            <a:r>
              <a:rPr lang="en-US" dirty="0"/>
              <a:t>. Retrieved April 26, 2025, from https://</a:t>
            </a:r>
            <a:r>
              <a:rPr lang="en-US" dirty="0" err="1"/>
              <a:t>www.tinkercad.com</a:t>
            </a:r>
            <a:r>
              <a:rPr lang="en-US" dirty="0"/>
              <a:t>/learn/circuits</a:t>
            </a:r>
          </a:p>
          <a:p>
            <a:pPr>
              <a:buNone/>
            </a:pPr>
            <a:br>
              <a:rPr lang="en-US" dirty="0"/>
            </a:br>
            <a:r>
              <a:rPr lang="en-US" dirty="0"/>
              <a:t>Arduino. (n.d.). </a:t>
            </a:r>
            <a:r>
              <a:rPr lang="en-US" i="1" dirty="0"/>
              <a:t>LEDs and blink examples</a:t>
            </a:r>
            <a:r>
              <a:rPr lang="en-US" dirty="0"/>
              <a:t>. Retrieved April 26, 2025, from https://</a:t>
            </a:r>
            <a:r>
              <a:rPr lang="en-US" dirty="0" err="1"/>
              <a:t>www.arduino.cc</a:t>
            </a:r>
            <a:r>
              <a:rPr lang="en-US" dirty="0"/>
              <a:t>/</a:t>
            </a:r>
            <a:r>
              <a:rPr lang="en-US" dirty="0" err="1"/>
              <a:t>en</a:t>
            </a:r>
            <a:r>
              <a:rPr lang="en-US" dirty="0"/>
              <a:t>/Tutorial/</a:t>
            </a:r>
            <a:r>
              <a:rPr lang="en-US" dirty="0" err="1"/>
              <a:t>BuiltInExamples</a:t>
            </a:r>
            <a:r>
              <a:rPr lang="en-US" dirty="0"/>
              <a:t>/Blink</a:t>
            </a:r>
          </a:p>
          <a:p>
            <a:pPr>
              <a:buNone/>
            </a:pPr>
            <a:r>
              <a:rPr lang="en-US" b="1" dirty="0"/>
              <a:t> </a:t>
            </a:r>
          </a:p>
          <a:p>
            <a:pPr>
              <a:buNone/>
            </a:pPr>
            <a:r>
              <a:rPr lang="en-US" dirty="0"/>
              <a:t>Arduino. (n.d.). </a:t>
            </a:r>
            <a:r>
              <a:rPr lang="en-US" i="1" dirty="0"/>
              <a:t>Using the HC-SR04 Ultrasonic Distance Sensor with Arduino</a:t>
            </a:r>
            <a:r>
              <a:rPr lang="en-US" dirty="0"/>
              <a:t>. Retrieved April 26, 2025, from https://</a:t>
            </a:r>
            <a:r>
              <a:rPr lang="en-US" dirty="0" err="1"/>
              <a:t>www.arduino.cc</a:t>
            </a:r>
            <a:r>
              <a:rPr lang="en-US" dirty="0"/>
              <a:t>/</a:t>
            </a:r>
            <a:r>
              <a:rPr lang="en-US" dirty="0" err="1"/>
              <a:t>en</a:t>
            </a:r>
            <a:r>
              <a:rPr lang="en-US" dirty="0"/>
              <a:t>/Tutorial/</a:t>
            </a:r>
            <a:r>
              <a:rPr lang="en-US" dirty="0" err="1"/>
              <a:t>UltrasoundSensor</a:t>
            </a:r>
            <a:endParaRPr lang="en-US" dirty="0"/>
          </a:p>
          <a:p>
            <a:pPr>
              <a:buNone/>
            </a:pPr>
            <a:br>
              <a:rPr lang="en-US" dirty="0"/>
            </a:br>
            <a:r>
              <a:rPr lang="en-US" dirty="0" err="1"/>
              <a:t>MertArduino</a:t>
            </a:r>
            <a:r>
              <a:rPr lang="en-US" dirty="0"/>
              <a:t>. (2018). </a:t>
            </a:r>
            <a:r>
              <a:rPr lang="en-US" i="1" dirty="0"/>
              <a:t>How to use an ultrasonic sensor with Arduino</a:t>
            </a:r>
            <a:r>
              <a:rPr lang="en-US" dirty="0"/>
              <a:t>. </a:t>
            </a:r>
            <a:r>
              <a:rPr lang="en-US" dirty="0" err="1"/>
              <a:t>Instructables</a:t>
            </a:r>
            <a:r>
              <a:rPr lang="en-US" dirty="0"/>
              <a:t>. https://</a:t>
            </a:r>
            <a:r>
              <a:rPr lang="en-US" dirty="0" err="1"/>
              <a:t>www.instructables.com</a:t>
            </a:r>
            <a:r>
              <a:rPr lang="en-US" dirty="0"/>
              <a:t>/Ultrasonic-Sensor-With-Arduino-Tutorial/</a:t>
            </a:r>
          </a:p>
          <a:p>
            <a:pPr>
              <a:buNone/>
            </a:pPr>
            <a:r>
              <a:rPr lang="en-US" b="1" dirty="0"/>
              <a:t> </a:t>
            </a:r>
          </a:p>
          <a:p>
            <a:pPr>
              <a:buNone/>
            </a:pPr>
            <a:r>
              <a:rPr lang="en-US" dirty="0" err="1"/>
              <a:t>SparkFun</a:t>
            </a:r>
            <a:r>
              <a:rPr lang="en-US" dirty="0"/>
              <a:t> Electronics. (n.d.). </a:t>
            </a:r>
            <a:r>
              <a:rPr lang="en-US" i="1" dirty="0"/>
              <a:t>Serial communication and the Serial Monitor</a:t>
            </a:r>
            <a:r>
              <a:rPr lang="en-US" dirty="0"/>
              <a:t>. Retrieved April 26, 2025, from https://</a:t>
            </a:r>
            <a:r>
              <a:rPr lang="en-US" dirty="0" err="1"/>
              <a:t>learn.sparkfun.com</a:t>
            </a:r>
            <a:r>
              <a:rPr lang="en-US" dirty="0"/>
              <a:t>/tutorials/serial-communication</a:t>
            </a:r>
          </a:p>
          <a:p>
            <a:pPr>
              <a:buNone/>
            </a:pPr>
            <a:br>
              <a:rPr lang="en-US" dirty="0"/>
            </a:br>
            <a:r>
              <a:rPr lang="en-US" dirty="0"/>
              <a:t>Microsoft. (n.d.). </a:t>
            </a:r>
            <a:r>
              <a:rPr lang="en-US" i="1" dirty="0"/>
              <a:t>Create a chart from start to finish</a:t>
            </a:r>
            <a:r>
              <a:rPr lang="en-US" dirty="0"/>
              <a:t>. Microsoft Excel Help. Retrieved April 26, 2025, from https://</a:t>
            </a:r>
            <a:r>
              <a:rPr lang="en-US" dirty="0" err="1"/>
              <a:t>support.microsoft.com</a:t>
            </a:r>
            <a:r>
              <a:rPr lang="en-US" dirty="0"/>
              <a:t>/</a:t>
            </a:r>
            <a:r>
              <a:rPr lang="en-US" dirty="0" err="1"/>
              <a:t>en</a:t>
            </a:r>
            <a:r>
              <a:rPr lang="en-US" dirty="0"/>
              <a:t>-us/excel</a:t>
            </a:r>
          </a:p>
          <a:p>
            <a:pPr>
              <a:buNone/>
            </a:pPr>
            <a:r>
              <a:rPr lang="en-US" b="1" dirty="0"/>
              <a:t> </a:t>
            </a:r>
            <a:endParaRPr lang="en-US" dirty="0"/>
          </a:p>
        </p:txBody>
      </p:sp>
    </p:spTree>
    <p:extLst>
      <p:ext uri="{BB962C8B-B14F-4D97-AF65-F5344CB8AC3E}">
        <p14:creationId xmlns:p14="http://schemas.microsoft.com/office/powerpoint/2010/main" val="193413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fontScale="70000" lnSpcReduction="20000"/>
          </a:bodyPr>
          <a:lstStyle/>
          <a:p>
            <a:pPr>
              <a:buNone/>
            </a:pPr>
            <a:r>
              <a:rPr lang="en-US" dirty="0"/>
              <a:t>While working on this project, I encountered several common challenges. Wiring the virtual breadboard correctly was tricky at first—just one misplaced jumper wire caused errors in the circuit. I overcame this by carefully double-checking diagrams and testing each component step by step.</a:t>
            </a:r>
          </a:p>
          <a:p>
            <a:pPr>
              <a:buNone/>
            </a:pPr>
            <a:br>
              <a:rPr lang="en-US" dirty="0"/>
            </a:br>
            <a:r>
              <a:rPr lang="en-US" dirty="0"/>
              <a:t>Debugging my Arduino code was also a major challenge. Small syntax issues and logic errors in my if statements caused the LEDs and sensors to behave unpredictably. I used the Serial Monitor to troubleshoot in real time and commented my code clearly to keep things organized.</a:t>
            </a:r>
          </a:p>
          <a:p>
            <a:pPr>
              <a:buNone/>
            </a:pPr>
            <a:br>
              <a:rPr lang="en-US" dirty="0"/>
            </a:br>
            <a:r>
              <a:rPr lang="en-US" dirty="0"/>
              <a:t>Another challenge was interpreting sensor data accurately, especially with the distance sensor. I had to experiment with different threshold values and refer to similar projects online to get my LEDs to respond correctly.</a:t>
            </a:r>
          </a:p>
          <a:p>
            <a:pPr>
              <a:buNone/>
            </a:pPr>
            <a:br>
              <a:rPr lang="en-US" dirty="0"/>
            </a:br>
            <a:r>
              <a:rPr lang="en-US" dirty="0"/>
              <a:t>Through this process, I learned the importance of attention to detail, logical thinking, and persistence. I gained confidence using microcontrollers and programming tools, and now feel better equipped to build and troubleshoot embedded systems in future projects.</a:t>
            </a:r>
          </a:p>
          <a:p>
            <a:pPr marL="0" indent="0">
              <a:buNone/>
            </a:pPr>
            <a:endParaRPr lang="en-US" dirty="0"/>
          </a:p>
        </p:txBody>
      </p:sp>
    </p:spTree>
    <p:extLst>
      <p:ext uri="{BB962C8B-B14F-4D97-AF65-F5344CB8AC3E}">
        <p14:creationId xmlns:p14="http://schemas.microsoft.com/office/powerpoint/2010/main" val="68783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fontScale="77500" lnSpcReduction="20000"/>
          </a:bodyPr>
          <a:lstStyle/>
          <a:p>
            <a:pPr>
              <a:buNone/>
            </a:pPr>
            <a:r>
              <a:rPr lang="en-US" dirty="0"/>
              <a:t>By completing this project, I developed foundational skills that will benefit me as I grow in my programming and tech career. I learned how to build and simulate circuits using Arduino, which gave me hands-on experience with hardware and electronics. Writing and debugging code helped me understand basic programming logic and how to use conditionals and loops to control components based on sensor data.</a:t>
            </a:r>
          </a:p>
          <a:p>
            <a:pPr>
              <a:buNone/>
            </a:pPr>
            <a:br>
              <a:rPr lang="en-US" dirty="0"/>
            </a:br>
            <a:r>
              <a:rPr lang="en-US" dirty="0"/>
              <a:t>I also strengthened my problem-solving skills by using the Serial Monitor to troubleshoot issues, which taught me to be patient and think critically. Collecting and analyzing sensor data gave me a better understanding of how real-time systems work and how to interpret technical information.</a:t>
            </a:r>
          </a:p>
          <a:p>
            <a:pPr>
              <a:buNone/>
            </a:pPr>
            <a:br>
              <a:rPr lang="en-US" dirty="0"/>
            </a:br>
            <a:r>
              <a:rPr lang="en-US" dirty="0"/>
              <a:t>Overall, this project taught me the importance of attention to detail, thinking logically, and staying persistent when things don’t work right the first time. These skills—and the confidence I’ve gained—will help me in future courses, job opportunities, and any career path that involves technology, programming, or smart systems.</a:t>
            </a:r>
          </a:p>
          <a:p>
            <a:pPr marL="0" indent="0">
              <a:buNone/>
            </a:pPr>
            <a:endParaRPr lang="en-US" dirty="0"/>
          </a:p>
        </p:txBody>
      </p:sp>
    </p:spTree>
    <p:extLst>
      <p:ext uri="{BB962C8B-B14F-4D97-AF65-F5344CB8AC3E}">
        <p14:creationId xmlns:p14="http://schemas.microsoft.com/office/powerpoint/2010/main" val="413229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lnSpcReduction="10000"/>
          </a:bodyPr>
          <a:lstStyle/>
          <a:p>
            <a:pPr>
              <a:buNone/>
            </a:pPr>
            <a:r>
              <a:rPr lang="en-US" dirty="0"/>
              <a:t>This project was more than just a classroom assignment—it was a hands-on experience that challenged me to think like a real developer. I learned how to connect hardware, write efficient code, and solve problems step by step. From wiring LEDs to debugging with the Serial Monitor, every part of the process helped me grow as a student and as a future tech professional.</a:t>
            </a:r>
          </a:p>
          <a:p>
            <a:pPr>
              <a:buNone/>
            </a:pPr>
            <a:br>
              <a:rPr lang="en-US" dirty="0"/>
            </a:br>
            <a:r>
              <a:rPr lang="en-US" dirty="0"/>
              <a:t>Most importantly, I’ve gained confidence in my ability to take on complex tasks, break them down, and find solutions. I’m proud of how far I’ve come, and I look forward to applying these skills in future projects, both in school and in my career. This is just the beginning—and I’m ready for what’s next.</a:t>
            </a:r>
          </a:p>
          <a:p>
            <a:pPr marL="0" indent="0">
              <a:buNone/>
            </a:pPr>
            <a:endParaRPr lang="en-US" b="1" dirty="0">
              <a:solidFill>
                <a:srgbClr val="FF0000"/>
              </a:solidFill>
            </a:endParaRPr>
          </a:p>
        </p:txBody>
      </p:sp>
    </p:spTree>
    <p:extLst>
      <p:ext uri="{BB962C8B-B14F-4D97-AF65-F5344CB8AC3E}">
        <p14:creationId xmlns:p14="http://schemas.microsoft.com/office/powerpoint/2010/main" val="835196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fontScale="85000" lnSpcReduction="20000"/>
          </a:bodyPr>
          <a:lstStyle/>
          <a:p>
            <a:pPr marL="0" indent="0">
              <a:buNone/>
            </a:pPr>
            <a:endParaRPr lang="en-US" b="1" dirty="0">
              <a:solidFill>
                <a:srgbClr val="FF0000"/>
              </a:solidFill>
            </a:endParaRPr>
          </a:p>
          <a:p>
            <a:pPr>
              <a:buNone/>
            </a:pPr>
            <a:r>
              <a:rPr lang="en-US" dirty="0"/>
              <a:t>Autodesk. (n.d.). </a:t>
            </a:r>
            <a:r>
              <a:rPr lang="en-US" i="1" dirty="0" err="1"/>
              <a:t>Tinkercad</a:t>
            </a:r>
            <a:r>
              <a:rPr lang="en-US" i="1" dirty="0"/>
              <a:t> Circuits: Learn and simulate Arduino projects online</a:t>
            </a:r>
            <a:r>
              <a:rPr lang="en-US" dirty="0"/>
              <a:t>. Retrieved April 26, 2025, from https://</a:t>
            </a:r>
            <a:r>
              <a:rPr lang="en-US" dirty="0" err="1"/>
              <a:t>www.tinkercad.com</a:t>
            </a:r>
            <a:r>
              <a:rPr lang="en-US" dirty="0"/>
              <a:t>/learn/circuits</a:t>
            </a:r>
          </a:p>
          <a:p>
            <a:pPr>
              <a:buNone/>
            </a:pPr>
            <a:br>
              <a:rPr lang="en-US" dirty="0"/>
            </a:br>
            <a:r>
              <a:rPr lang="en-US" dirty="0"/>
              <a:t>Arduino. (n.d.). </a:t>
            </a:r>
            <a:r>
              <a:rPr lang="en-US" i="1" dirty="0"/>
              <a:t>LEDs and blink examples</a:t>
            </a:r>
            <a:r>
              <a:rPr lang="en-US" dirty="0"/>
              <a:t>. Retrieved April 26, 2025, from https://</a:t>
            </a:r>
            <a:r>
              <a:rPr lang="en-US" dirty="0" err="1"/>
              <a:t>www.arduino.cc</a:t>
            </a:r>
            <a:r>
              <a:rPr lang="en-US" dirty="0"/>
              <a:t>/</a:t>
            </a:r>
            <a:r>
              <a:rPr lang="en-US" dirty="0" err="1"/>
              <a:t>en</a:t>
            </a:r>
            <a:r>
              <a:rPr lang="en-US" dirty="0"/>
              <a:t>/Tutorial/</a:t>
            </a:r>
            <a:r>
              <a:rPr lang="en-US" dirty="0" err="1"/>
              <a:t>BuiltInExamples</a:t>
            </a:r>
            <a:r>
              <a:rPr lang="en-US" dirty="0"/>
              <a:t>/Blink</a:t>
            </a:r>
          </a:p>
          <a:p>
            <a:pPr>
              <a:buNone/>
            </a:pPr>
            <a:r>
              <a:rPr lang="en-US" b="1" dirty="0"/>
              <a:t> </a:t>
            </a:r>
          </a:p>
          <a:p>
            <a:pPr>
              <a:buNone/>
            </a:pPr>
            <a:r>
              <a:rPr lang="en-US" dirty="0"/>
              <a:t>Arduino. (n.d.). </a:t>
            </a:r>
            <a:r>
              <a:rPr lang="en-US" i="1" dirty="0"/>
              <a:t>Using the HC-SR04 Ultrasonic Distance Sensor with Arduino</a:t>
            </a:r>
            <a:r>
              <a:rPr lang="en-US" dirty="0"/>
              <a:t>. Retrieved April 26, 2025, from https://</a:t>
            </a:r>
            <a:r>
              <a:rPr lang="en-US" dirty="0" err="1"/>
              <a:t>www.arduino.cc</a:t>
            </a:r>
            <a:r>
              <a:rPr lang="en-US" dirty="0"/>
              <a:t>/</a:t>
            </a:r>
            <a:r>
              <a:rPr lang="en-US" dirty="0" err="1"/>
              <a:t>en</a:t>
            </a:r>
            <a:r>
              <a:rPr lang="en-US" dirty="0"/>
              <a:t>/Tutorial/</a:t>
            </a:r>
            <a:r>
              <a:rPr lang="en-US" dirty="0" err="1"/>
              <a:t>UltrasoundSensor</a:t>
            </a:r>
            <a:endParaRPr lang="en-US" dirty="0"/>
          </a:p>
          <a:p>
            <a:pPr>
              <a:buNone/>
            </a:pPr>
            <a:br>
              <a:rPr lang="en-US" dirty="0"/>
            </a:br>
            <a:r>
              <a:rPr lang="en-US" dirty="0" err="1"/>
              <a:t>MertArduino</a:t>
            </a:r>
            <a:r>
              <a:rPr lang="en-US" dirty="0"/>
              <a:t>. (2018). </a:t>
            </a:r>
            <a:r>
              <a:rPr lang="en-US" i="1" dirty="0"/>
              <a:t>How to use an ultrasonic sensor with Arduino</a:t>
            </a:r>
            <a:r>
              <a:rPr lang="en-US" dirty="0"/>
              <a:t>. </a:t>
            </a:r>
            <a:r>
              <a:rPr lang="en-US" dirty="0" err="1"/>
              <a:t>Instructables</a:t>
            </a:r>
            <a:r>
              <a:rPr lang="en-US" dirty="0"/>
              <a:t>. https://</a:t>
            </a:r>
            <a:r>
              <a:rPr lang="en-US" dirty="0" err="1"/>
              <a:t>www.instructables.com</a:t>
            </a:r>
            <a:r>
              <a:rPr lang="en-US" dirty="0"/>
              <a:t>/Ultrasonic-Sensor-With-Arduino-Tutorial/</a:t>
            </a: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803E-FDB8-2B4E-280D-A07F22514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D9C49-FBF2-14C9-95CC-862793BEE22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097A362-4FDF-804F-84C1-E138C0558501}"/>
              </a:ext>
            </a:extLst>
          </p:cNvPr>
          <p:cNvSpPr>
            <a:spLocks noGrp="1"/>
          </p:cNvSpPr>
          <p:nvPr>
            <p:ph idx="1"/>
          </p:nvPr>
        </p:nvSpPr>
        <p:spPr/>
        <p:txBody>
          <a:bodyPr>
            <a:normAutofit fontScale="55000" lnSpcReduction="20000"/>
          </a:bodyPr>
          <a:lstStyle/>
          <a:p>
            <a:pPr marL="0" indent="0">
              <a:buNone/>
            </a:pPr>
            <a:endParaRPr lang="en-US" b="1" dirty="0">
              <a:solidFill>
                <a:srgbClr val="FF0000"/>
              </a:solidFill>
            </a:endParaRPr>
          </a:p>
          <a:p>
            <a:pPr>
              <a:buNone/>
            </a:pPr>
            <a:r>
              <a:rPr lang="en-US" dirty="0"/>
              <a:t>Autodesk. (n.d.). </a:t>
            </a:r>
            <a:r>
              <a:rPr lang="en-US" i="1" dirty="0" err="1"/>
              <a:t>Tinkercad</a:t>
            </a:r>
            <a:r>
              <a:rPr lang="en-US" i="1" dirty="0"/>
              <a:t> Circuits: Learn and simulate Arduino projects online</a:t>
            </a:r>
            <a:r>
              <a:rPr lang="en-US" dirty="0"/>
              <a:t>. Retrieved April 26, 2025, from https://</a:t>
            </a:r>
            <a:r>
              <a:rPr lang="en-US" dirty="0" err="1"/>
              <a:t>www.tinkercad.com</a:t>
            </a:r>
            <a:r>
              <a:rPr lang="en-US" dirty="0"/>
              <a:t>/learn/circuits</a:t>
            </a:r>
          </a:p>
          <a:p>
            <a:pPr>
              <a:buNone/>
            </a:pPr>
            <a:br>
              <a:rPr lang="en-US" dirty="0"/>
            </a:br>
            <a:r>
              <a:rPr lang="en-US" dirty="0"/>
              <a:t>Arduino. (n.d.). </a:t>
            </a:r>
            <a:r>
              <a:rPr lang="en-US" i="1" dirty="0"/>
              <a:t>LEDs and blink examples</a:t>
            </a:r>
            <a:r>
              <a:rPr lang="en-US" dirty="0"/>
              <a:t>. Retrieved April 26, 2025, from https://</a:t>
            </a:r>
            <a:r>
              <a:rPr lang="en-US" dirty="0" err="1"/>
              <a:t>www.arduino.cc</a:t>
            </a:r>
            <a:r>
              <a:rPr lang="en-US" dirty="0"/>
              <a:t>/</a:t>
            </a:r>
            <a:r>
              <a:rPr lang="en-US" dirty="0" err="1"/>
              <a:t>en</a:t>
            </a:r>
            <a:r>
              <a:rPr lang="en-US" dirty="0"/>
              <a:t>/Tutorial/</a:t>
            </a:r>
            <a:r>
              <a:rPr lang="en-US" dirty="0" err="1"/>
              <a:t>BuiltInExamples</a:t>
            </a:r>
            <a:r>
              <a:rPr lang="en-US" dirty="0"/>
              <a:t>/Blink</a:t>
            </a:r>
          </a:p>
          <a:p>
            <a:pPr>
              <a:buNone/>
            </a:pPr>
            <a:r>
              <a:rPr lang="en-US" b="1" dirty="0"/>
              <a:t> </a:t>
            </a:r>
          </a:p>
          <a:p>
            <a:pPr>
              <a:buNone/>
            </a:pPr>
            <a:r>
              <a:rPr lang="en-US" dirty="0"/>
              <a:t>Arduino. (n.d.). </a:t>
            </a:r>
            <a:r>
              <a:rPr lang="en-US" i="1" dirty="0"/>
              <a:t>Using the HC-SR04 Ultrasonic Distance Sensor with Arduino</a:t>
            </a:r>
            <a:r>
              <a:rPr lang="en-US" dirty="0"/>
              <a:t>. Retrieved April 26, 2025, from https://</a:t>
            </a:r>
            <a:r>
              <a:rPr lang="en-US" dirty="0" err="1"/>
              <a:t>www.arduino.cc</a:t>
            </a:r>
            <a:r>
              <a:rPr lang="en-US" dirty="0"/>
              <a:t>/</a:t>
            </a:r>
            <a:r>
              <a:rPr lang="en-US" dirty="0" err="1"/>
              <a:t>en</a:t>
            </a:r>
            <a:r>
              <a:rPr lang="en-US" dirty="0"/>
              <a:t>/Tutorial/</a:t>
            </a:r>
            <a:r>
              <a:rPr lang="en-US" dirty="0" err="1"/>
              <a:t>UltrasoundSensor</a:t>
            </a:r>
            <a:endParaRPr lang="en-US" dirty="0"/>
          </a:p>
          <a:p>
            <a:pPr>
              <a:buNone/>
            </a:pPr>
            <a:br>
              <a:rPr lang="en-US" dirty="0"/>
            </a:br>
            <a:r>
              <a:rPr lang="en-US" dirty="0" err="1"/>
              <a:t>MertArduino</a:t>
            </a:r>
            <a:r>
              <a:rPr lang="en-US" dirty="0"/>
              <a:t>. (2018). </a:t>
            </a:r>
            <a:r>
              <a:rPr lang="en-US" i="1" dirty="0"/>
              <a:t>How to use an ultrasonic sensor with Arduino</a:t>
            </a:r>
            <a:r>
              <a:rPr lang="en-US" dirty="0"/>
              <a:t>. </a:t>
            </a:r>
            <a:r>
              <a:rPr lang="en-US" dirty="0" err="1"/>
              <a:t>Instructables</a:t>
            </a:r>
            <a:r>
              <a:rPr lang="en-US" dirty="0"/>
              <a:t>. https://</a:t>
            </a:r>
            <a:r>
              <a:rPr lang="en-US" dirty="0" err="1"/>
              <a:t>www.instructables.com</a:t>
            </a:r>
            <a:r>
              <a:rPr lang="en-US" dirty="0"/>
              <a:t>/Ultrasonic-Sensor-With-Arduino-Tutorial/</a:t>
            </a:r>
          </a:p>
          <a:p>
            <a:pPr>
              <a:buNone/>
            </a:pPr>
            <a:r>
              <a:rPr lang="en-US" b="1" dirty="0"/>
              <a:t> </a:t>
            </a:r>
          </a:p>
          <a:p>
            <a:pPr>
              <a:buNone/>
            </a:pPr>
            <a:r>
              <a:rPr lang="en-US" dirty="0" err="1"/>
              <a:t>SparkFun</a:t>
            </a:r>
            <a:r>
              <a:rPr lang="en-US" dirty="0"/>
              <a:t> Electronics. (n.d.). </a:t>
            </a:r>
            <a:r>
              <a:rPr lang="en-US" i="1" dirty="0"/>
              <a:t>Serial communication and the Serial Monitor</a:t>
            </a:r>
            <a:r>
              <a:rPr lang="en-US" dirty="0"/>
              <a:t>. Retrieved April 26, 2025, from https://</a:t>
            </a:r>
            <a:r>
              <a:rPr lang="en-US" dirty="0" err="1"/>
              <a:t>learn.sparkfun.com</a:t>
            </a:r>
            <a:r>
              <a:rPr lang="en-US" dirty="0"/>
              <a:t>/tutorials/serial-communication</a:t>
            </a:r>
          </a:p>
          <a:p>
            <a:pPr>
              <a:buNone/>
            </a:pPr>
            <a:br>
              <a:rPr lang="en-US" dirty="0"/>
            </a:br>
            <a:r>
              <a:rPr lang="en-US" dirty="0"/>
              <a:t>Microsoft. (n.d.). </a:t>
            </a:r>
            <a:r>
              <a:rPr lang="en-US" i="1" dirty="0"/>
              <a:t>Create a chart from start to finish</a:t>
            </a:r>
            <a:r>
              <a:rPr lang="en-US" dirty="0"/>
              <a:t>. Microsoft Excel Help. Retrieved April 26, 2025, from https://</a:t>
            </a:r>
            <a:r>
              <a:rPr lang="en-US" dirty="0" err="1"/>
              <a:t>support.microsoft.com</a:t>
            </a:r>
            <a:r>
              <a:rPr lang="en-US" dirty="0"/>
              <a:t>/</a:t>
            </a:r>
            <a:r>
              <a:rPr lang="en-US" dirty="0" err="1"/>
              <a:t>en</a:t>
            </a:r>
            <a:r>
              <a:rPr lang="en-US" dirty="0"/>
              <a:t>-us/excel</a:t>
            </a:r>
          </a:p>
          <a:p>
            <a:pPr marL="0" indent="0">
              <a:buNone/>
            </a:pPr>
            <a:endParaRPr lang="en-US" dirty="0"/>
          </a:p>
        </p:txBody>
      </p:sp>
    </p:spTree>
    <p:extLst>
      <p:ext uri="{BB962C8B-B14F-4D97-AF65-F5344CB8AC3E}">
        <p14:creationId xmlns:p14="http://schemas.microsoft.com/office/powerpoint/2010/main" val="157759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457200"/>
            <a:ext cx="6756766" cy="773723"/>
          </a:xfrm>
        </p:spPr>
        <p:txBody>
          <a:bodyPr>
            <a:normAutofit/>
          </a:bodyPr>
          <a:lstStyle/>
          <a:p>
            <a:r>
              <a:rPr lang="en-US" sz="4400" dirty="0"/>
              <a:t>Circuit (screenshot)</a:t>
            </a:r>
          </a:p>
        </p:txBody>
      </p:sp>
      <p:pic>
        <p:nvPicPr>
          <p:cNvPr id="4" name="Picture Placeholder 3" descr="A screenshot of a computer&#10;&#10;AI-generated content may be incorrect.">
            <a:extLst>
              <a:ext uri="{FF2B5EF4-FFF2-40B4-BE49-F238E27FC236}">
                <a16:creationId xmlns:a16="http://schemas.microsoft.com/office/drawing/2014/main" id="{B036D6B7-F704-0AC7-1E2D-5920C6F3E5B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345" b="13345"/>
          <a:stretch>
            <a:fillRect/>
          </a:stretch>
        </p:blipFill>
        <p:spPr>
          <a:xfrm>
            <a:off x="958850" y="1330325"/>
            <a:ext cx="10242550" cy="4876800"/>
          </a:xfrm>
        </p:spPr>
      </p:pic>
    </p:spTree>
    <p:extLst>
      <p:ext uri="{BB962C8B-B14F-4D97-AF65-F5344CB8AC3E}">
        <p14:creationId xmlns:p14="http://schemas.microsoft.com/office/powerpoint/2010/main" val="261230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descr="A screenshot of a computer&#10;&#10;AI-generated content may be incorrect.">
            <a:extLst>
              <a:ext uri="{FF2B5EF4-FFF2-40B4-BE49-F238E27FC236}">
                <a16:creationId xmlns:a16="http://schemas.microsoft.com/office/drawing/2014/main" id="{0886DB20-8F9C-7203-01AA-581BB2FF6AC4}"/>
              </a:ext>
            </a:extLst>
          </p:cNvPr>
          <p:cNvPicPr>
            <a:picLocks noChangeAspect="1"/>
          </p:cNvPicPr>
          <p:nvPr/>
        </p:nvPicPr>
        <p:blipFill>
          <a:blip r:embed="rId2">
            <a:extLst>
              <a:ext uri="{28A0092B-C50C-407E-A947-70E740481C1C}">
                <a14:useLocalDpi xmlns:a14="http://schemas.microsoft.com/office/drawing/2010/main" val="0"/>
              </a:ext>
            </a:extLst>
          </a:blip>
          <a:srcRect t="13345" b="13345"/>
          <a:stretch>
            <a:fillRect/>
          </a:stretch>
        </p:blipFill>
        <p:spPr>
          <a:xfrm>
            <a:off x="958850" y="1330325"/>
            <a:ext cx="10242550" cy="4876800"/>
          </a:xfrm>
          <a:prstGeom prst="rect">
            <a:avLst/>
          </a:prstGeom>
        </p:spPr>
      </p:pic>
    </p:spTree>
    <p:extLst>
      <p:ext uri="{BB962C8B-B14F-4D97-AF65-F5344CB8AC3E}">
        <p14:creationId xmlns:p14="http://schemas.microsoft.com/office/powerpoint/2010/main" val="77212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4E476D-AE93-E6E8-89E2-2FAD7AA11BB5}"/>
              </a:ext>
            </a:extLst>
          </p:cNvPr>
          <p:cNvSpPr txBox="1"/>
          <p:nvPr/>
        </p:nvSpPr>
        <p:spPr>
          <a:xfrm>
            <a:off x="1212351" y="1387010"/>
            <a:ext cx="9133725" cy="3416320"/>
          </a:xfrm>
          <a:prstGeom prst="rect">
            <a:avLst/>
          </a:prstGeom>
          <a:noFill/>
        </p:spPr>
        <p:txBody>
          <a:bodyPr wrap="square" rtlCol="0">
            <a:spAutoFit/>
          </a:bodyPr>
          <a:lstStyle/>
          <a:p>
            <a:pPr>
              <a:buNone/>
            </a:pPr>
            <a:r>
              <a:rPr lang="en-US" dirty="0"/>
              <a:t>The objective of this activity was to design, build, and simulate a functional Arduino-based circuit using </a:t>
            </a:r>
            <a:r>
              <a:rPr lang="en-US" dirty="0" err="1"/>
              <a:t>Tinkercad</a:t>
            </a:r>
            <a:r>
              <a:rPr lang="en-US" dirty="0"/>
              <a:t>. The project required constructing the virtual circuit layout by connecting components such as an Arduino Uno board, breadboard, resistors, and LEDs (or other components depending on the task), followed by writing and uploading code to control the behavior of the circuit.</a:t>
            </a:r>
          </a:p>
          <a:p>
            <a:pPr>
              <a:buNone/>
            </a:pPr>
            <a:br>
              <a:rPr lang="en-US" dirty="0"/>
            </a:br>
            <a:endParaRPr lang="en-US" dirty="0"/>
          </a:p>
          <a:p>
            <a:r>
              <a:rPr lang="en-US" dirty="0"/>
              <a:t>Using </a:t>
            </a:r>
            <a:r>
              <a:rPr lang="en-US" dirty="0" err="1"/>
              <a:t>Tinkercad’s</a:t>
            </a:r>
            <a:r>
              <a:rPr lang="en-US" dirty="0"/>
              <a:t> simulation environment, I was able to test and verify the accuracy of my circuit design and Arduino program. This activity strengthened my understanding of basic electronics, digital logic, and microcontroller programming. It also gave me hands-on experience in prototyping with Arduino and reinforced concepts such as pin configuration, loops, conditionals, and digital input/output operations.</a:t>
            </a:r>
          </a:p>
        </p:txBody>
      </p:sp>
    </p:spTree>
    <p:extLst>
      <p:ext uri="{BB962C8B-B14F-4D97-AF65-F5344CB8AC3E}">
        <p14:creationId xmlns:p14="http://schemas.microsoft.com/office/powerpoint/2010/main" val="191015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88912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computer screen shot of a blue circuit board&#10;&#10;AI-generated content may be incorrect.">
            <a:extLst>
              <a:ext uri="{FF2B5EF4-FFF2-40B4-BE49-F238E27FC236}">
                <a16:creationId xmlns:a16="http://schemas.microsoft.com/office/drawing/2014/main" id="{B40D1A82-2453-4BFA-B4CD-47EBC93C4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a:prstGeom prst="rect">
            <a:avLst/>
          </a:prstGeom>
        </p:spPr>
      </p:pic>
    </p:spTree>
    <p:extLst>
      <p:ext uri="{BB962C8B-B14F-4D97-AF65-F5344CB8AC3E}">
        <p14:creationId xmlns:p14="http://schemas.microsoft.com/office/powerpoint/2010/main" val="352864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omputer screen shot of a computer&#10;&#10;AI-generated content may be incorrect.">
            <a:extLst>
              <a:ext uri="{FF2B5EF4-FFF2-40B4-BE49-F238E27FC236}">
                <a16:creationId xmlns:a16="http://schemas.microsoft.com/office/drawing/2014/main" id="{FAF81560-8B40-AFAE-8BDB-1C0AD2498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81" y="1825625"/>
            <a:ext cx="7605238" cy="4351338"/>
          </a:xfrm>
          <a:prstGeom prst="rect">
            <a:avLst/>
          </a:prstGeom>
        </p:spPr>
      </p:pic>
    </p:spTree>
    <p:extLst>
      <p:ext uri="{BB962C8B-B14F-4D97-AF65-F5344CB8AC3E}">
        <p14:creationId xmlns:p14="http://schemas.microsoft.com/office/powerpoint/2010/main" val="227010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6210</TotalTime>
  <Words>2267</Words>
  <Application>Microsoft Macintosh PowerPoint</Application>
  <PresentationFormat>Widescreen</PresentationFormat>
  <Paragraphs>103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   Smart Home Simulation with Arduino and Tinkercad  </vt:lpstr>
      <vt:lpstr>Introduction</vt:lpstr>
      <vt:lpstr>CEIS101 Module 2</vt:lpstr>
      <vt:lpstr>Circuit (screenshot)</vt:lpstr>
      <vt:lpstr>PowerPoint Presentation</vt:lpstr>
      <vt:lpstr>PowerPoint Presentation</vt:lpstr>
      <vt:lpstr>CEIS101 Module 3</vt:lpstr>
      <vt:lpstr>PowerPoint Presentation</vt:lpstr>
      <vt:lpstr>PowerPoint Presentation</vt:lpstr>
      <vt:lpstr>PowerPoint Presentation</vt:lpstr>
      <vt:lpstr>CEIS101 Module 4</vt:lpstr>
      <vt:lpstr>Circuit of door closed with Green LED ON (picture)</vt:lpstr>
      <vt:lpstr>Circuit of door open with Green LED OFF (picture)</vt:lpstr>
      <vt:lpstr>Arduino Code (screenshot)</vt:lpstr>
      <vt:lpstr>Serial Monitor (screenshot)</vt:lpstr>
      <vt:lpstr>PowerPoint Presentation</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PowerPoint Presentation</vt:lpstr>
      <vt:lpstr>Circuit with automated LED off (picture)</vt:lpstr>
      <vt:lpstr>Circuit with automated LED on (picture)</vt:lpstr>
      <vt:lpstr>Arduino Code (screenshot)</vt:lpstr>
      <vt:lpstr>Serial Monitor (screenshot)</vt:lpstr>
      <vt:lpstr>PowerPoint Presentation</vt:lpstr>
      <vt:lpstr>PowerPoint Presentation</vt:lpstr>
      <vt:lpstr>Challenges/Lessons Learned </vt:lpstr>
      <vt:lpstr>Career Skills</vt:lpstr>
      <vt:lpstr>Conclusion</vt:lpstr>
      <vt:lpstr>References</vt:lpstr>
      <vt:lpstr>References</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Wheels, Timothy</cp:lastModifiedBy>
  <cp:revision>13</cp:revision>
  <dcterms:created xsi:type="dcterms:W3CDTF">2022-05-26T18:48:27Z</dcterms:created>
  <dcterms:modified xsi:type="dcterms:W3CDTF">2025-04-26T17:45:28Z</dcterms:modified>
  <cp:category>CEIS</cp:category>
</cp:coreProperties>
</file>